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Bebas Neue"/>
      <p:regular r:id="rId21"/>
    </p:embeddedFont>
    <p:embeddedFont>
      <p:font typeface="Poppins SemiBol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7A1941-BB23-4FEE-BDD0-42CE89108F9D}">
  <a:tblStyle styleId="{DD7A1941-BB23-4FEE-BDD0-42CE89108F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oppinsSemiBold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PoppinsSemiBold-italic.fntdata"/><Relationship Id="rId23" Type="http://schemas.openxmlformats.org/officeDocument/2006/relationships/font" Target="fonts/Poppins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Poppins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b3ddc945d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b3ddc945d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eb1016d6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deb1016d6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0358ad62b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0358ad62b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eae4b7e19_4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eae4b7e1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eb1016a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eb1016a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ba848ff5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ba848ff5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6b0abc0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6b0abc0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6b0abc02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6b0abc02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bc6d061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bc6d061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deb1016a9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deb1016a9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720000" y="1387100"/>
            <a:ext cx="5857500" cy="146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720000" y="2853425"/>
            <a:ext cx="5857500" cy="573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/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2" type="title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title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13"/>
          <p:cNvSpPr txBox="1"/>
          <p:nvPr>
            <p:ph idx="4" type="subTitle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5" type="title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13"/>
          <p:cNvSpPr txBox="1"/>
          <p:nvPr>
            <p:ph idx="6" type="subTitle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7" type="title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3"/>
          <p:cNvSpPr txBox="1"/>
          <p:nvPr>
            <p:ph idx="8" type="subTitle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9" type="title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13" type="title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4" type="title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5425" y="-19885"/>
            <a:ext cx="9198401" cy="516338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928425" y="2880150"/>
            <a:ext cx="43944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928425" y="1663050"/>
            <a:ext cx="4394400" cy="12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17475" y="-9800"/>
            <a:ext cx="9197925" cy="51631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810000" y="3337200"/>
            <a:ext cx="30621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810000" y="540000"/>
            <a:ext cx="3763500" cy="27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99" l="0" r="0" t="89"/>
          <a:stretch/>
        </p:blipFill>
        <p:spPr>
          <a:xfrm>
            <a:off x="-20750" y="-11650"/>
            <a:ext cx="9204475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4943625" y="2275350"/>
            <a:ext cx="24762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31125" y="-17474"/>
            <a:ext cx="9225225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720000" y="1770000"/>
            <a:ext cx="1989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7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type="title"/>
          </p:nvPr>
        </p:nvSpPr>
        <p:spPr>
          <a:xfrm>
            <a:off x="720000" y="1770000"/>
            <a:ext cx="181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8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1_1_1">
    <p:bg>
      <p:bgPr>
        <a:noFill/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4165300" y="2749163"/>
            <a:ext cx="4251000" cy="1220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4165300" y="1276225"/>
            <a:ext cx="4251000" cy="14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9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1175" y="-17475"/>
            <a:ext cx="9225424" cy="5178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0"/>
          <p:cNvSpPr txBox="1"/>
          <p:nvPr>
            <p:ph type="title"/>
          </p:nvPr>
        </p:nvSpPr>
        <p:spPr>
          <a:xfrm>
            <a:off x="872388" y="2505713"/>
            <a:ext cx="2206500" cy="84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20"/>
          <p:cNvSpPr txBox="1"/>
          <p:nvPr>
            <p:ph idx="1" type="subTitle"/>
          </p:nvPr>
        </p:nvSpPr>
        <p:spPr>
          <a:xfrm>
            <a:off x="8723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2" type="title"/>
          </p:nvPr>
        </p:nvSpPr>
        <p:spPr>
          <a:xfrm>
            <a:off x="3468750" y="2505713"/>
            <a:ext cx="22065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" name="Google Shape;93;p20"/>
          <p:cNvSpPr txBox="1"/>
          <p:nvPr>
            <p:ph idx="3" type="subTitle"/>
          </p:nvPr>
        </p:nvSpPr>
        <p:spPr>
          <a:xfrm>
            <a:off x="3468750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4" type="title"/>
          </p:nvPr>
        </p:nvSpPr>
        <p:spPr>
          <a:xfrm>
            <a:off x="6065088" y="2505713"/>
            <a:ext cx="22065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" name="Google Shape;95;p20"/>
          <p:cNvSpPr txBox="1"/>
          <p:nvPr>
            <p:ph idx="5" type="subTitle"/>
          </p:nvPr>
        </p:nvSpPr>
        <p:spPr>
          <a:xfrm>
            <a:off x="60650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5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1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 txBox="1"/>
          <p:nvPr>
            <p:ph type="title"/>
          </p:nvPr>
        </p:nvSpPr>
        <p:spPr>
          <a:xfrm>
            <a:off x="1859803" y="1384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2" type="title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" name="Google Shape;102;p21"/>
          <p:cNvSpPr txBox="1"/>
          <p:nvPr>
            <p:ph idx="3" type="subTitle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4" type="title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" name="Google Shape;104;p21"/>
          <p:cNvSpPr txBox="1"/>
          <p:nvPr>
            <p:ph idx="5" type="subTitle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6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1125" y="-17475"/>
            <a:ext cx="9225225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/>
          <p:nvPr>
            <p:ph type="title"/>
          </p:nvPr>
        </p:nvSpPr>
        <p:spPr>
          <a:xfrm>
            <a:off x="1445100" y="1339550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22"/>
          <p:cNvSpPr txBox="1"/>
          <p:nvPr>
            <p:ph idx="1" type="subTitle"/>
          </p:nvPr>
        </p:nvSpPr>
        <p:spPr>
          <a:xfrm>
            <a:off x="14451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2" type="title"/>
          </p:nvPr>
        </p:nvSpPr>
        <p:spPr>
          <a:xfrm>
            <a:off x="5523600" y="1339550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22"/>
          <p:cNvSpPr txBox="1"/>
          <p:nvPr>
            <p:ph idx="3" type="subTitle"/>
          </p:nvPr>
        </p:nvSpPr>
        <p:spPr>
          <a:xfrm>
            <a:off x="55236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4" type="title"/>
          </p:nvPr>
        </p:nvSpPr>
        <p:spPr>
          <a:xfrm>
            <a:off x="1445100" y="2852075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22"/>
          <p:cNvSpPr txBox="1"/>
          <p:nvPr>
            <p:ph idx="5" type="subTitle"/>
          </p:nvPr>
        </p:nvSpPr>
        <p:spPr>
          <a:xfrm>
            <a:off x="14451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6" type="title"/>
          </p:nvPr>
        </p:nvSpPr>
        <p:spPr>
          <a:xfrm>
            <a:off x="5523600" y="2852075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22"/>
          <p:cNvSpPr txBox="1"/>
          <p:nvPr>
            <p:ph idx="7" type="subTitle"/>
          </p:nvPr>
        </p:nvSpPr>
        <p:spPr>
          <a:xfrm>
            <a:off x="55236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8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7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>
            <p:ph type="title"/>
          </p:nvPr>
        </p:nvSpPr>
        <p:spPr>
          <a:xfrm>
            <a:off x="719988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" name="Google Shape;120;p23"/>
          <p:cNvSpPr txBox="1"/>
          <p:nvPr>
            <p:ph idx="1" type="subTitle"/>
          </p:nvPr>
        </p:nvSpPr>
        <p:spPr>
          <a:xfrm>
            <a:off x="7199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2" type="title"/>
          </p:nvPr>
        </p:nvSpPr>
        <p:spPr>
          <a:xfrm>
            <a:off x="3396750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2" name="Google Shape;122;p23"/>
          <p:cNvSpPr txBox="1"/>
          <p:nvPr>
            <p:ph idx="3" type="subTitle"/>
          </p:nvPr>
        </p:nvSpPr>
        <p:spPr>
          <a:xfrm>
            <a:off x="3396750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4" type="title"/>
          </p:nvPr>
        </p:nvSpPr>
        <p:spPr>
          <a:xfrm>
            <a:off x="719988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4" name="Google Shape;124;p23"/>
          <p:cNvSpPr txBox="1"/>
          <p:nvPr>
            <p:ph idx="5" type="subTitle"/>
          </p:nvPr>
        </p:nvSpPr>
        <p:spPr>
          <a:xfrm>
            <a:off x="7199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6" type="title"/>
          </p:nvPr>
        </p:nvSpPr>
        <p:spPr>
          <a:xfrm>
            <a:off x="3396750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6" name="Google Shape;126;p23"/>
          <p:cNvSpPr txBox="1"/>
          <p:nvPr>
            <p:ph idx="7" type="subTitle"/>
          </p:nvPr>
        </p:nvSpPr>
        <p:spPr>
          <a:xfrm>
            <a:off x="3396750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8" type="title"/>
          </p:nvPr>
        </p:nvSpPr>
        <p:spPr>
          <a:xfrm>
            <a:off x="6073488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8" name="Google Shape;128;p23"/>
          <p:cNvSpPr txBox="1"/>
          <p:nvPr>
            <p:ph idx="9" type="subTitle"/>
          </p:nvPr>
        </p:nvSpPr>
        <p:spPr>
          <a:xfrm>
            <a:off x="60734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3" type="title"/>
          </p:nvPr>
        </p:nvSpPr>
        <p:spPr>
          <a:xfrm>
            <a:off x="6073488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3"/>
          <p:cNvSpPr txBox="1"/>
          <p:nvPr>
            <p:ph idx="14" type="subTitle"/>
          </p:nvPr>
        </p:nvSpPr>
        <p:spPr>
          <a:xfrm>
            <a:off x="60734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800" y="-11650"/>
            <a:ext cx="91936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>
            <p:ph hasCustomPrompt="1" type="title"/>
          </p:nvPr>
        </p:nvSpPr>
        <p:spPr>
          <a:xfrm>
            <a:off x="1989600" y="1227313"/>
            <a:ext cx="5164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24"/>
          <p:cNvSpPr txBox="1"/>
          <p:nvPr>
            <p:ph idx="1" type="subTitle"/>
          </p:nvPr>
        </p:nvSpPr>
        <p:spPr>
          <a:xfrm>
            <a:off x="1989600" y="2055635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hasCustomPrompt="1" idx="2" type="title"/>
          </p:nvPr>
        </p:nvSpPr>
        <p:spPr>
          <a:xfrm>
            <a:off x="1989600" y="2642658"/>
            <a:ext cx="5164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7" name="Google Shape;137;p24"/>
          <p:cNvSpPr txBox="1"/>
          <p:nvPr>
            <p:ph idx="3" type="subTitle"/>
          </p:nvPr>
        </p:nvSpPr>
        <p:spPr>
          <a:xfrm>
            <a:off x="1989600" y="3470981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301" y="-9475"/>
            <a:ext cx="9190601" cy="51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" name="Google Shape;142;p25"/>
          <p:cNvSpPr txBox="1"/>
          <p:nvPr>
            <p:ph idx="2" type="subTitle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/>
        </p:nvSpPr>
        <p:spPr>
          <a:xfrm>
            <a:off x="1949825" y="3801825"/>
            <a:ext cx="525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1125" y="-17475"/>
            <a:ext cx="9225251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0750" y="-11650"/>
            <a:ext cx="9204499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_1_1_2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9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9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-23300" y="-9475"/>
            <a:ext cx="9190601" cy="51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065500"/>
            <a:ext cx="7704000" cy="3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99" l="0" r="0" t="89"/>
          <a:stretch/>
        </p:blipFill>
        <p:spPr>
          <a:xfrm flipH="1" rot="10800000">
            <a:off x="-23300" y="-13074"/>
            <a:ext cx="9209575" cy="516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17157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48049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17158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48050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3300" y="-13075"/>
            <a:ext cx="9209599" cy="516965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b="0" l="59" r="59" t="0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idx="1" type="body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 txBox="1"/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1684275" y="2018250"/>
            <a:ext cx="4430100" cy="208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ctrTitle"/>
          </p:nvPr>
        </p:nvSpPr>
        <p:spPr>
          <a:xfrm>
            <a:off x="1345700" y="946675"/>
            <a:ext cx="6452400" cy="24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model for</a:t>
            </a:r>
            <a:r>
              <a:rPr lang="en"/>
              <a:t> stocks transactions</a:t>
            </a:r>
            <a:endParaRPr/>
          </a:p>
        </p:txBody>
      </p:sp>
      <p:sp>
        <p:nvSpPr>
          <p:cNvPr id="169" name="Google Shape;169;p33"/>
          <p:cNvSpPr txBox="1"/>
          <p:nvPr>
            <p:ph idx="1" type="subTitle"/>
          </p:nvPr>
        </p:nvSpPr>
        <p:spPr>
          <a:xfrm>
            <a:off x="2198600" y="3397675"/>
            <a:ext cx="4746600" cy="6024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Zaikos Athanasios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idx="1" type="subTitle"/>
          </p:nvPr>
        </p:nvSpPr>
        <p:spPr>
          <a:xfrm>
            <a:off x="4165300" y="2749163"/>
            <a:ext cx="42510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2"/>
          <p:cNvSpPr txBox="1"/>
          <p:nvPr>
            <p:ph type="title"/>
          </p:nvPr>
        </p:nvSpPr>
        <p:spPr>
          <a:xfrm>
            <a:off x="4165300" y="1276225"/>
            <a:ext cx="4251000" cy="14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0" name="Google Shape;280;p43"/>
          <p:cNvSpPr txBox="1"/>
          <p:nvPr>
            <p:ph idx="1" type="subTitle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grpSp>
        <p:nvGrpSpPr>
          <p:cNvPr id="281" name="Google Shape;281;p43"/>
          <p:cNvGrpSpPr/>
          <p:nvPr/>
        </p:nvGrpSpPr>
        <p:grpSpPr>
          <a:xfrm>
            <a:off x="3758980" y="2366222"/>
            <a:ext cx="1626053" cy="1111938"/>
            <a:chOff x="683125" y="1955275"/>
            <a:chExt cx="299325" cy="294600"/>
          </a:xfrm>
        </p:grpSpPr>
        <p:sp>
          <p:nvSpPr>
            <p:cNvPr id="282" name="Google Shape;282;p4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</p:txBody>
      </p:sp>
      <p:sp>
        <p:nvSpPr>
          <p:cNvPr id="175" name="Google Shape;175;p34"/>
          <p:cNvSpPr txBox="1"/>
          <p:nvPr>
            <p:ph idx="1" type="body"/>
          </p:nvPr>
        </p:nvSpPr>
        <p:spPr>
          <a:xfrm>
            <a:off x="720000" y="1065500"/>
            <a:ext cx="7704000" cy="3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200+ Financial Indicators of US stocks (2014-2018)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Companies ( Walmart, Apple, Amazon)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Indicators (Revenue,Profit Margin,Total Debt)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PRICE VAR [%]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Classes: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 = BUY WORTHY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0 = NOT BUY WORTHY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181" name="Google Shape;181;p35"/>
          <p:cNvSpPr txBox="1"/>
          <p:nvPr>
            <p:ph idx="1" type="body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 you know what helps you make your point clear?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Lists like this one: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They’re simple 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can organize your ideas clearly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will never forget to buy milk!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the most important thing: the audience will not miss any point of your presentation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2" name="Google Shape;1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objectives</a:t>
            </a:r>
            <a:endParaRPr/>
          </a:p>
        </p:txBody>
      </p:sp>
      <p:sp>
        <p:nvSpPr>
          <p:cNvPr id="188" name="Google Shape;188;p36"/>
          <p:cNvSpPr txBox="1"/>
          <p:nvPr>
            <p:ph idx="2" type="title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89" name="Google Shape;189;p36"/>
          <p:cNvSpPr txBox="1"/>
          <p:nvPr>
            <p:ph idx="1" type="subTitle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 if you need it</a:t>
            </a:r>
            <a:endParaRPr/>
          </a:p>
        </p:txBody>
      </p:sp>
      <p:pic>
        <p:nvPicPr>
          <p:cNvPr id="190" name="Google Shape;1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96" name="Google Shape;196;p37"/>
          <p:cNvSpPr txBox="1"/>
          <p:nvPr>
            <p:ph idx="2" type="title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97" name="Google Shape;197;p37"/>
          <p:cNvSpPr txBox="1"/>
          <p:nvPr>
            <p:ph idx="1" type="subTitle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198" name="Google Shape;198;p37"/>
          <p:cNvSpPr txBox="1"/>
          <p:nvPr>
            <p:ph idx="3" type="title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imeline</a:t>
            </a:r>
            <a:endParaRPr/>
          </a:p>
        </p:txBody>
      </p:sp>
      <p:sp>
        <p:nvSpPr>
          <p:cNvPr id="199" name="Google Shape;199;p37"/>
          <p:cNvSpPr txBox="1"/>
          <p:nvPr>
            <p:ph idx="4" type="subTitle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0" name="Google Shape;200;p37"/>
          <p:cNvSpPr txBox="1"/>
          <p:nvPr>
            <p:ph idx="5" type="title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chedule</a:t>
            </a:r>
            <a:endParaRPr/>
          </a:p>
        </p:txBody>
      </p:sp>
      <p:sp>
        <p:nvSpPr>
          <p:cNvPr id="201" name="Google Shape;201;p37"/>
          <p:cNvSpPr txBox="1"/>
          <p:nvPr>
            <p:ph idx="6" type="subTitle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2" name="Google Shape;202;p37"/>
          <p:cNvSpPr txBox="1"/>
          <p:nvPr>
            <p:ph idx="7" type="title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eport</a:t>
            </a:r>
            <a:endParaRPr/>
          </a:p>
        </p:txBody>
      </p:sp>
      <p:sp>
        <p:nvSpPr>
          <p:cNvPr id="203" name="Google Shape;203;p37"/>
          <p:cNvSpPr txBox="1"/>
          <p:nvPr>
            <p:ph idx="8" type="subTitle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4" name="Google Shape;204;p37"/>
          <p:cNvSpPr txBox="1"/>
          <p:nvPr>
            <p:ph idx="9" type="title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05" name="Google Shape;205;p37"/>
          <p:cNvSpPr txBox="1"/>
          <p:nvPr>
            <p:ph idx="13" type="title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6" name="Google Shape;206;p37"/>
          <p:cNvSpPr txBox="1"/>
          <p:nvPr>
            <p:ph idx="14" type="title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7" name="Google Shape;207;p37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plotd</a:t>
            </a:r>
            <a:endParaRPr/>
          </a:p>
        </p:txBody>
      </p:sp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b="-1620" l="0" r="0" t="-1620"/>
          <a:stretch/>
        </p:blipFill>
        <p:spPr>
          <a:xfrm>
            <a:off x="-77526" y="240825"/>
            <a:ext cx="9299051" cy="50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idx="6" type="title"/>
          </p:nvPr>
        </p:nvSpPr>
        <p:spPr>
          <a:xfrm>
            <a:off x="720000" y="26675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Processing</a:t>
            </a:r>
            <a:endParaRPr/>
          </a:p>
        </p:txBody>
      </p:sp>
      <p:sp>
        <p:nvSpPr>
          <p:cNvPr id="214" name="Google Shape;214;p38"/>
          <p:cNvSpPr txBox="1"/>
          <p:nvPr/>
        </p:nvSpPr>
        <p:spPr>
          <a:xfrm>
            <a:off x="4641400" y="670375"/>
            <a:ext cx="530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8"/>
          <p:cNvSpPr txBox="1"/>
          <p:nvPr/>
        </p:nvSpPr>
        <p:spPr>
          <a:xfrm>
            <a:off x="9722900" y="37736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8"/>
          <p:cNvSpPr/>
          <p:nvPr/>
        </p:nvSpPr>
        <p:spPr>
          <a:xfrm>
            <a:off x="988350" y="1178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dummies for categorical values</a:t>
            </a:r>
            <a:endParaRPr/>
          </a:p>
        </p:txBody>
      </p:sp>
      <p:sp>
        <p:nvSpPr>
          <p:cNvPr id="217" name="Google Shape;217;p38"/>
          <p:cNvSpPr/>
          <p:nvPr/>
        </p:nvSpPr>
        <p:spPr>
          <a:xfrm>
            <a:off x="988350" y="2140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Rename columns</a:t>
            </a:r>
            <a:endParaRPr/>
          </a:p>
        </p:txBody>
      </p:sp>
      <p:sp>
        <p:nvSpPr>
          <p:cNvPr id="218" name="Google Shape;218;p38"/>
          <p:cNvSpPr/>
          <p:nvPr/>
        </p:nvSpPr>
        <p:spPr>
          <a:xfrm>
            <a:off x="988375" y="3102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an Imputer for NaN values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KNN Imputer(n=20)</a:t>
            </a:r>
            <a:endParaRPr u="sng"/>
          </a:p>
        </p:txBody>
      </p:sp>
      <p:sp>
        <p:nvSpPr>
          <p:cNvPr id="219" name="Google Shape;219;p38"/>
          <p:cNvSpPr/>
          <p:nvPr/>
        </p:nvSpPr>
        <p:spPr>
          <a:xfrm>
            <a:off x="988375" y="4005500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for </a:t>
            </a:r>
            <a:r>
              <a:rPr lang="en"/>
              <a:t>Imbalance</a:t>
            </a:r>
            <a:r>
              <a:rPr lang="en"/>
              <a:t> in the Dataset</a:t>
            </a:r>
            <a:endParaRPr/>
          </a:p>
        </p:txBody>
      </p:sp>
      <p:pic>
        <p:nvPicPr>
          <p:cNvPr id="220" name="Google Shape;22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113" y="2257300"/>
            <a:ext cx="3629025" cy="24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type="title"/>
          </p:nvPr>
        </p:nvSpPr>
        <p:spPr>
          <a:xfrm>
            <a:off x="2514250" y="134850"/>
            <a:ext cx="35208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</a:t>
            </a:r>
            <a:r>
              <a:rPr lang="en"/>
              <a:t>Processing</a:t>
            </a:r>
            <a:endParaRPr/>
          </a:p>
        </p:txBody>
      </p:sp>
      <p:grpSp>
        <p:nvGrpSpPr>
          <p:cNvPr id="226" name="Google Shape;226;p39"/>
          <p:cNvGrpSpPr/>
          <p:nvPr/>
        </p:nvGrpSpPr>
        <p:grpSpPr>
          <a:xfrm>
            <a:off x="1338802" y="1103650"/>
            <a:ext cx="5871692" cy="3695248"/>
            <a:chOff x="849263" y="2498272"/>
            <a:chExt cx="1319689" cy="548810"/>
          </a:xfrm>
        </p:grpSpPr>
        <p:cxnSp>
          <p:nvCxnSpPr>
            <p:cNvPr id="227" name="Google Shape;227;p39"/>
            <p:cNvCxnSpPr>
              <a:stCxn id="228" idx="2"/>
              <a:endCxn id="229" idx="0"/>
            </p:cNvCxnSpPr>
            <p:nvPr/>
          </p:nvCxnSpPr>
          <p:spPr>
            <a:xfrm flipH="1" rot="-5400000">
              <a:off x="1658290" y="2636827"/>
              <a:ext cx="129300" cy="441300"/>
            </a:xfrm>
            <a:prstGeom prst="bentConnector3">
              <a:avLst>
                <a:gd fmla="val 4994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0" name="Google Shape;230;p39"/>
            <p:cNvCxnSpPr>
              <a:stCxn id="231" idx="0"/>
              <a:endCxn id="228" idx="2"/>
            </p:cNvCxnSpPr>
            <p:nvPr/>
          </p:nvCxnSpPr>
          <p:spPr>
            <a:xfrm rot="-5400000">
              <a:off x="1223813" y="2643582"/>
              <a:ext cx="129300" cy="427500"/>
            </a:xfrm>
            <a:prstGeom prst="bentConnector3">
              <a:avLst>
                <a:gd fmla="val 4994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2" name="Google Shape;232;p39"/>
            <p:cNvCxnSpPr/>
            <p:nvPr/>
          </p:nvCxnSpPr>
          <p:spPr>
            <a:xfrm rot="5400000">
              <a:off x="1482238" y="2650222"/>
              <a:ext cx="54000" cy="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33" name="Google Shape;233;p39"/>
            <p:cNvSpPr/>
            <p:nvPr/>
          </p:nvSpPr>
          <p:spPr>
            <a:xfrm>
              <a:off x="1236339" y="2498272"/>
              <a:ext cx="531900" cy="1251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Drop</a:t>
              </a:r>
              <a:r>
                <a:rPr lang="en">
                  <a:solidFill>
                    <a:schemeClr val="dk1"/>
                  </a:solidFill>
                </a:rPr>
                <a:t> high correlated </a:t>
              </a:r>
              <a:r>
                <a:rPr lang="en">
                  <a:solidFill>
                    <a:schemeClr val="dk1"/>
                  </a:solidFill>
                </a:rPr>
                <a:t>Indicators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1718051" y="2921982"/>
              <a:ext cx="450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accent3"/>
                  </a:highlight>
                </a:rPr>
                <a:t>X_test,y_test</a:t>
              </a:r>
              <a:endParaRPr>
                <a:solidFill>
                  <a:schemeClr val="dk1"/>
                </a:solidFill>
                <a:highlight>
                  <a:schemeClr val="accent3"/>
                </a:highlight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accent3"/>
                  </a:highlight>
                </a:rPr>
                <a:t>(2018)</a:t>
              </a:r>
              <a:endParaRPr>
                <a:solidFill>
                  <a:schemeClr val="dk1"/>
                </a:solidFill>
                <a:highlight>
                  <a:schemeClr val="accent3"/>
                </a:highlight>
              </a:endParaRPr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849263" y="2921982"/>
              <a:ext cx="450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X_train,y_train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(2014,2015,2016,2017)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1236340" y="2667727"/>
              <a:ext cx="531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Scale with StandardScaler()</a:t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4" name="Google Shape;234;p39"/>
          <p:cNvSpPr txBox="1"/>
          <p:nvPr/>
        </p:nvSpPr>
        <p:spPr>
          <a:xfrm>
            <a:off x="3659350" y="3680900"/>
            <a:ext cx="123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694200" y="394475"/>
            <a:ext cx="72390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Testing </a:t>
            </a:r>
            <a:r>
              <a:rPr lang="en" sz="3000"/>
              <a:t>Classifiers</a:t>
            </a:r>
            <a:r>
              <a:rPr lang="en" sz="3000"/>
              <a:t> </a:t>
            </a:r>
            <a:endParaRPr sz="3000"/>
          </a:p>
        </p:txBody>
      </p:sp>
      <p:graphicFrame>
        <p:nvGraphicFramePr>
          <p:cNvPr id="240" name="Google Shape;240;p40"/>
          <p:cNvGraphicFramePr/>
          <p:nvPr/>
        </p:nvGraphicFramePr>
        <p:xfrm>
          <a:off x="220650" y="1580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{DD7A1941-BB23-4FEE-BDD0-42CE89108F9D}</a:tableStyleId>
              </a:tblPr>
              <a:tblGrid>
                <a:gridCol w="2374350"/>
                <a:gridCol w="1034575"/>
                <a:gridCol w="1016425"/>
                <a:gridCol w="999300"/>
              </a:tblGrid>
              <a:tr h="1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Classifiers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Accuracy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Precision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Recall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18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accent3"/>
                          </a:highlight>
                        </a:rPr>
                        <a:t>LogisticRegression(solver= 'liblinear')	</a:t>
                      </a:r>
                      <a:endParaRPr b="1" sz="900">
                        <a:solidFill>
                          <a:srgbClr val="CCCCCC"/>
                        </a:solidFill>
                        <a:highlight>
                          <a:srgbClr val="232323"/>
                        </a:highlight>
                      </a:endParaRPr>
                    </a:p>
                  </a:txBody>
                  <a:tcPr marT="48000" marB="48000" marR="53725" marL="537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accent3"/>
                          </a:highlight>
                        </a:rPr>
                        <a:t>0.678506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accent3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0.770351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0.764281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DecisionTreeClassifier()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0.611566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0.715296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0.730794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RandomForestClassifier() 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0.698998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0.761371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0.824360	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GaussianNB()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0.683060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0.707893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0.924491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4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KNeighborsClassifier()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0.673042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0.746479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0.800394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1" name="Google Shape;241;p40"/>
          <p:cNvSpPr txBox="1"/>
          <p:nvPr/>
        </p:nvSpPr>
        <p:spPr>
          <a:xfrm>
            <a:off x="5562588" y="3393750"/>
            <a:ext cx="358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Winner: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RandomForestClassifier()</a:t>
            </a:r>
            <a:endParaRPr b="1" sz="2000"/>
          </a:p>
        </p:txBody>
      </p:sp>
      <p:grpSp>
        <p:nvGrpSpPr>
          <p:cNvPr id="242" name="Google Shape;242;p40"/>
          <p:cNvGrpSpPr/>
          <p:nvPr/>
        </p:nvGrpSpPr>
        <p:grpSpPr>
          <a:xfrm>
            <a:off x="6367129" y="2398545"/>
            <a:ext cx="1972337" cy="900463"/>
            <a:chOff x="3913765" y="3616806"/>
            <a:chExt cx="1522805" cy="775659"/>
          </a:xfrm>
        </p:grpSpPr>
        <p:grpSp>
          <p:nvGrpSpPr>
            <p:cNvPr id="243" name="Google Shape;243;p40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244" name="Google Shape;244;p40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245" name="Google Shape;245;p40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46" name="Google Shape;246;p40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highlight>
                        <a:schemeClr val="accent3"/>
                      </a:highlight>
                    </a:rPr>
                    <a:t>     </a:t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  <p:grpSp>
            <p:nvGrpSpPr>
              <p:cNvPr id="247" name="Google Shape;247;p40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248" name="Google Shape;248;p40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49" name="Google Shape;249;p40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  <p:grpSp>
            <p:nvGrpSpPr>
              <p:cNvPr id="250" name="Google Shape;250;p40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251" name="Google Shape;251;p40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52" name="Google Shape;252;p40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</p:grpSp>
        <p:grpSp>
          <p:nvGrpSpPr>
            <p:cNvPr id="253" name="Google Shape;253;p40"/>
            <p:cNvGrpSpPr/>
            <p:nvPr/>
          </p:nvGrpSpPr>
          <p:grpSpPr>
            <a:xfrm>
              <a:off x="4476376" y="3616806"/>
              <a:ext cx="397605" cy="374883"/>
              <a:chOff x="2879188" y="1042275"/>
              <a:chExt cx="1860575" cy="1754250"/>
            </a:xfrm>
          </p:grpSpPr>
          <p:sp>
            <p:nvSpPr>
              <p:cNvPr id="254" name="Google Shape;254;p40"/>
              <p:cNvSpPr/>
              <p:nvPr/>
            </p:nvSpPr>
            <p:spPr>
              <a:xfrm>
                <a:off x="2879188" y="104227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5" name="Google Shape;255;p40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6" name="Google Shape;256;p40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7" name="Google Shape;257;p40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>
            <p:ph type="title"/>
          </p:nvPr>
        </p:nvSpPr>
        <p:spPr>
          <a:xfrm>
            <a:off x="2248300" y="0"/>
            <a:ext cx="6373500" cy="9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Grid Search and Prediction</a:t>
            </a:r>
            <a:endParaRPr sz="3500"/>
          </a:p>
        </p:txBody>
      </p:sp>
      <p:sp>
        <p:nvSpPr>
          <p:cNvPr id="263" name="Google Shape;263;p41"/>
          <p:cNvSpPr txBox="1"/>
          <p:nvPr>
            <p:ph idx="1" type="subTitle"/>
          </p:nvPr>
        </p:nvSpPr>
        <p:spPr>
          <a:xfrm>
            <a:off x="53725" y="1692125"/>
            <a:ext cx="2497800" cy="4920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Parameters</a:t>
            </a:r>
            <a:endParaRPr/>
          </a:p>
        </p:txBody>
      </p:sp>
      <p:sp>
        <p:nvSpPr>
          <p:cNvPr id="264" name="Google Shape;264;p41"/>
          <p:cNvSpPr/>
          <p:nvPr/>
        </p:nvSpPr>
        <p:spPr>
          <a:xfrm rot="-5400000">
            <a:off x="2978900" y="1622513"/>
            <a:ext cx="429600" cy="631200"/>
          </a:xfrm>
          <a:prstGeom prst="downArrow">
            <a:avLst>
              <a:gd fmla="val 50000" name="adj1"/>
              <a:gd fmla="val 49456" name="adj2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1"/>
          <p:cNvSpPr txBox="1"/>
          <p:nvPr>
            <p:ph idx="1" type="subTitle"/>
          </p:nvPr>
        </p:nvSpPr>
        <p:spPr>
          <a:xfrm>
            <a:off x="3835875" y="1729913"/>
            <a:ext cx="4800300" cy="4164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max_depth=4 , n_estimators=200</a:t>
            </a:r>
            <a:endParaRPr/>
          </a:p>
        </p:txBody>
      </p:sp>
      <p:sp>
        <p:nvSpPr>
          <p:cNvPr id="266" name="Google Shape;266;p41"/>
          <p:cNvSpPr txBox="1"/>
          <p:nvPr>
            <p:ph idx="1" type="subTitle"/>
          </p:nvPr>
        </p:nvSpPr>
        <p:spPr>
          <a:xfrm>
            <a:off x="53725" y="3723475"/>
            <a:ext cx="2497800" cy="4920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Prediction</a:t>
            </a:r>
            <a:endParaRPr/>
          </a:p>
        </p:txBody>
      </p:sp>
      <p:sp>
        <p:nvSpPr>
          <p:cNvPr id="267" name="Google Shape;267;p41"/>
          <p:cNvSpPr/>
          <p:nvPr/>
        </p:nvSpPr>
        <p:spPr>
          <a:xfrm rot="-5400000">
            <a:off x="3034950" y="3653863"/>
            <a:ext cx="429600" cy="631200"/>
          </a:xfrm>
          <a:prstGeom prst="downArrow">
            <a:avLst>
              <a:gd fmla="val 50000" name="adj1"/>
              <a:gd fmla="val 49456" name="adj2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575" y="2788375"/>
            <a:ext cx="3419475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